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  <p:sldId id="257" r:id="rId3"/>
    <p:sldId id="267" r:id="rId4"/>
    <p:sldId id="268" r:id="rId5"/>
    <p:sldId id="258" r:id="rId6"/>
    <p:sldId id="259" r:id="rId7"/>
    <p:sldId id="266" r:id="rId8"/>
    <p:sldId id="261" r:id="rId9"/>
    <p:sldId id="264" r:id="rId10"/>
    <p:sldId id="260" r:id="rId11"/>
    <p:sldId id="265" r:id="rId12"/>
    <p:sldId id="262" r:id="rId13"/>
    <p:sldId id="269" r:id="rId14"/>
    <p:sldId id="272" r:id="rId15"/>
    <p:sldId id="271" r:id="rId16"/>
    <p:sldId id="273" r:id="rId17"/>
    <p:sldId id="274" r:id="rId18"/>
    <p:sldId id="275" r:id="rId19"/>
    <p:sldId id="276" r:id="rId20"/>
    <p:sldId id="263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>
        <p:scale>
          <a:sx n="100" d="100"/>
          <a:sy n="100" d="100"/>
        </p:scale>
        <p:origin x="87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634788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6215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510235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2392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489680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8948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630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592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39566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43980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pl-PL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51249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5D60155-39CD-4E28-8544-21A422538B94}" type="datetimeFigureOut">
              <a:rPr lang="pl-PL" smtClean="0"/>
              <a:t>16.04.2020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A9489409-EB0C-4B2D-91AA-8B3ABFB5E5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814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unksBT/KorytkoMag_RetSimulator" TargetMode="External"/><Relationship Id="rId2" Type="http://schemas.openxmlformats.org/officeDocument/2006/relationships/hyperlink" Target="https://github.com/trunksBT/KorytkoMag_RetDriverSimulato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shade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C7E1896-2992-48D4-85AC-95AB8AB14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CF93A-4203-40BF-8E4C-99EC8DD43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6"/>
            <a:ext cx="6609413" cy="5325533"/>
          </a:xfrm>
        </p:spPr>
        <p:txBody>
          <a:bodyPr anchor="ctr">
            <a:normAutofit/>
          </a:bodyPr>
          <a:lstStyle/>
          <a:p>
            <a:r>
              <a:rPr lang="pl-PL" sz="7400" dirty="0"/>
              <a:t>Symulator sterownika do RET-a implementujący protokół AISG 2.0</a:t>
            </a: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808B93E-0C39-407B-943D-71F2BAFB4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4" y="0"/>
            <a:ext cx="46573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86BE7-7E3A-4834-BEA0-34792419B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6384" y="643467"/>
            <a:ext cx="3692149" cy="5452532"/>
          </a:xfrm>
        </p:spPr>
        <p:txBody>
          <a:bodyPr anchor="ctr">
            <a:normAutofit/>
          </a:bodyPr>
          <a:lstStyle/>
          <a:p>
            <a:r>
              <a:rPr lang="pl-PL" dirty="0">
                <a:solidFill>
                  <a:schemeClr val="accent1">
                    <a:lumMod val="75000"/>
                  </a:schemeClr>
                </a:solidFill>
              </a:rPr>
              <a:t>Paweł Szymon Koryciński</a:t>
            </a:r>
          </a:p>
          <a:p>
            <a:r>
              <a:rPr lang="pl-PL" dirty="0">
                <a:solidFill>
                  <a:schemeClr val="accent1">
                    <a:lumMod val="75000"/>
                  </a:schemeClr>
                </a:solidFill>
              </a:rPr>
              <a:t>6749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Promotor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Dr Grzegorz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Debita</a:t>
            </a:r>
            <a:endParaRPr lang="pl-PL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803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C3A5D1-D737-47DD-83B1-B382D6B3D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 err="1">
                <a:solidFill>
                  <a:srgbClr val="FFFFFF"/>
                </a:solidFill>
              </a:rPr>
              <a:t>Back</a:t>
            </a:r>
            <a:r>
              <a:rPr lang="pl-PL" sz="4400" dirty="0">
                <a:solidFill>
                  <a:srgbClr val="FFFFFF"/>
                </a:solidFill>
              </a:rPr>
              <a:t>-end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41364-EC28-4E3D-8ACB-DF529B6FB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r>
              <a:rPr lang="pl-PL" dirty="0"/>
              <a:t>Zastosowano wzorce projektowe:</a:t>
            </a:r>
          </a:p>
          <a:p>
            <a:r>
              <a:rPr lang="pl-PL" dirty="0"/>
              <a:t>- Komenda</a:t>
            </a:r>
          </a:p>
          <a:p>
            <a:r>
              <a:rPr lang="pl-PL" dirty="0"/>
              <a:t>- </a:t>
            </a:r>
            <a:r>
              <a:rPr lang="en-US" dirty="0" err="1"/>
              <a:t>Metoda</a:t>
            </a:r>
            <a:r>
              <a:rPr lang="en-US" dirty="0"/>
              <a:t> </a:t>
            </a:r>
            <a:r>
              <a:rPr lang="en-US" dirty="0" err="1"/>
              <a:t>Szablonowa</a:t>
            </a:r>
            <a:endParaRPr lang="pl-PL" dirty="0"/>
          </a:p>
          <a:p>
            <a:r>
              <a:rPr lang="pl-PL" dirty="0"/>
              <a:t>- Obiekt pusty</a:t>
            </a:r>
          </a:p>
          <a:p>
            <a:r>
              <a:rPr lang="pl-PL" dirty="0"/>
              <a:t>- Budowniczy</a:t>
            </a:r>
          </a:p>
          <a:p>
            <a:r>
              <a:rPr lang="pl-PL" dirty="0"/>
              <a:t>- Fabryka</a:t>
            </a:r>
          </a:p>
          <a:p>
            <a:r>
              <a:rPr lang="pl-PL" dirty="0"/>
              <a:t>- Strategia</a:t>
            </a:r>
          </a:p>
          <a:p>
            <a:r>
              <a:rPr lang="pl-PL" dirty="0"/>
              <a:t>- RAII</a:t>
            </a:r>
          </a:p>
          <a:p>
            <a:r>
              <a:rPr lang="pl-PL" dirty="0"/>
              <a:t>- Wstrzykiwanie zależności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48139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65840-09A5-405B-83C9-0AC3558FE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51" y="936711"/>
            <a:ext cx="3535051" cy="4984578"/>
          </a:xfrm>
        </p:spPr>
        <p:txBody>
          <a:bodyPr>
            <a:normAutofit/>
          </a:bodyPr>
          <a:lstStyle/>
          <a:p>
            <a:r>
              <a:rPr lang="pl-PL" sz="4000" dirty="0">
                <a:solidFill>
                  <a:srgbClr val="FFFFFF"/>
                </a:solidFill>
              </a:rPr>
              <a:t>Diagram klas -</a:t>
            </a:r>
            <a:br>
              <a:rPr lang="pl-PL" sz="4000" dirty="0">
                <a:solidFill>
                  <a:srgbClr val="FFFFFF"/>
                </a:solidFill>
              </a:rPr>
            </a:br>
            <a:r>
              <a:rPr lang="pl-PL" sz="4000" dirty="0" err="1">
                <a:solidFill>
                  <a:srgbClr val="FFFFFF"/>
                </a:solidFill>
              </a:rPr>
              <a:t>wartwa</a:t>
            </a:r>
            <a:r>
              <a:rPr lang="pl-PL" sz="4000" dirty="0">
                <a:solidFill>
                  <a:srgbClr val="FFFFFF"/>
                </a:solidFill>
              </a:rPr>
              <a:t> niskopoziomowa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4C82AFB-2693-4996-8CDC-CCBB6A213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976" y="1280159"/>
            <a:ext cx="8144024" cy="4403169"/>
          </a:xfrm>
        </p:spPr>
      </p:pic>
    </p:spTree>
    <p:extLst>
      <p:ext uri="{BB962C8B-B14F-4D97-AF65-F5344CB8AC3E}">
        <p14:creationId xmlns:p14="http://schemas.microsoft.com/office/powerpoint/2010/main" val="2157843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18742-9AD2-4FCC-9126-2EFB0D5F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Testowanie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C0ED8-626E-437D-A0EF-8185AABA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7238" y="936711"/>
            <a:ext cx="7329961" cy="6029325"/>
          </a:xfrm>
        </p:spPr>
        <p:txBody>
          <a:bodyPr anchor="ctr">
            <a:normAutofit/>
          </a:bodyPr>
          <a:lstStyle/>
          <a:p>
            <a:r>
              <a:rPr lang="pl-PL" dirty="0"/>
              <a:t>Automatyczne testy jednostkowe</a:t>
            </a:r>
          </a:p>
          <a:p>
            <a:r>
              <a:rPr lang="pl-PL" dirty="0"/>
              <a:t>Automatyczne testy integracyjne</a:t>
            </a:r>
          </a:p>
          <a:p>
            <a:r>
              <a:rPr lang="pl-PL" dirty="0"/>
              <a:t>Manualne testy systemowe</a:t>
            </a:r>
          </a:p>
          <a:p>
            <a:r>
              <a:rPr lang="pl-PL" dirty="0"/>
              <a:t>Dzięki zastosowanym wzorcom projektowym, kod źródłowy zastosowany w sterowniku, w pełni został użyty w symulatorze urządzenia.</a:t>
            </a:r>
          </a:p>
          <a:p>
            <a:r>
              <a:rPr lang="pl-PL" dirty="0"/>
              <a:t>Jest on parametryzowany:</a:t>
            </a:r>
          </a:p>
          <a:p>
            <a:r>
              <a:rPr lang="pl-PL" dirty="0"/>
              <a:t>- obostrzeniami odnośnie wspieranych komend</a:t>
            </a:r>
          </a:p>
          <a:p>
            <a:r>
              <a:rPr lang="pl-PL" dirty="0"/>
              <a:t>- odpowiednią instancją fabryk obsługujących:</a:t>
            </a:r>
          </a:p>
          <a:p>
            <a:pPr lvl="1"/>
            <a:r>
              <a:rPr lang="pl-PL" dirty="0"/>
              <a:t>- budowę komend</a:t>
            </a:r>
          </a:p>
          <a:p>
            <a:pPr lvl="1"/>
            <a:r>
              <a:rPr lang="pl-PL" dirty="0"/>
              <a:t>- budowę ramek HDLC</a:t>
            </a:r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48305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955C5-E0C5-485D-BFB0-2545211C9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Efekt końcowy 1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800135-F553-4B52-8500-C74EAB914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832" y="93840"/>
            <a:ext cx="5076957" cy="6510249"/>
          </a:xfrm>
        </p:spPr>
      </p:pic>
    </p:spTree>
    <p:extLst>
      <p:ext uri="{BB962C8B-B14F-4D97-AF65-F5344CB8AC3E}">
        <p14:creationId xmlns:p14="http://schemas.microsoft.com/office/powerpoint/2010/main" val="3197214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D143FE-908E-4063-A982-E145B8019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Efekt końcowy 2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96DBFE4-BB98-42CA-8319-3F12F022A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304" y="236871"/>
            <a:ext cx="6713695" cy="6519592"/>
          </a:xfrm>
        </p:spPr>
      </p:pic>
    </p:spTree>
    <p:extLst>
      <p:ext uri="{BB962C8B-B14F-4D97-AF65-F5344CB8AC3E}">
        <p14:creationId xmlns:p14="http://schemas.microsoft.com/office/powerpoint/2010/main" val="792330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166820-8FE0-403B-8641-9C184E1C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Efekt końcowy 3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32E4DB-5B6A-4452-9B5B-6EB84292E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651" y="139068"/>
            <a:ext cx="6353174" cy="6526050"/>
          </a:xfrm>
        </p:spPr>
      </p:pic>
    </p:spTree>
    <p:extLst>
      <p:ext uri="{BB962C8B-B14F-4D97-AF65-F5344CB8AC3E}">
        <p14:creationId xmlns:p14="http://schemas.microsoft.com/office/powerpoint/2010/main" val="1573662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4BA6A-F78B-4757-82AD-EC81C7A4D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Efekt końcowy 4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1D7B2EB-3B8F-47EB-B1DF-85A642C56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75" y="87620"/>
            <a:ext cx="5324475" cy="6682760"/>
          </a:xfrm>
        </p:spPr>
      </p:pic>
    </p:spTree>
    <p:extLst>
      <p:ext uri="{BB962C8B-B14F-4D97-AF65-F5344CB8AC3E}">
        <p14:creationId xmlns:p14="http://schemas.microsoft.com/office/powerpoint/2010/main" val="3290184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BDAA8-551C-42C5-8454-053E43E1D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Wykonanie programu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CCDCF9-DAD9-42AE-A07C-DF98DB018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419" y="523875"/>
            <a:ext cx="774300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36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0E760A-FF2E-44A4-9091-53E7A9A7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Wykonanie programu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6F11E0-1508-4956-B4E5-E55A8D9F2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8316" y="504824"/>
            <a:ext cx="7897484" cy="607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91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F689C-9EF6-45FD-89E6-AFC8A50F8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Plan dalszego rozwoju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33653-4E5C-49AA-8B93-082758771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2713" y="936711"/>
            <a:ext cx="7670212" cy="4984578"/>
          </a:xfrm>
        </p:spPr>
        <p:txBody>
          <a:bodyPr anchor="ctr">
            <a:normAutofit lnSpcReduction="10000"/>
          </a:bodyPr>
          <a:lstStyle/>
          <a:p>
            <a:r>
              <a:rPr lang="pl-PL" dirty="0"/>
              <a:t>Podmiana komponentu odpowiadającego za warstwę fizyczną:</a:t>
            </a:r>
          </a:p>
          <a:p>
            <a:r>
              <a:rPr lang="pl-PL" dirty="0"/>
              <a:t>- podłączenie urządzenia przez adapter RS-485 &lt;-&gt; USB 2.0</a:t>
            </a:r>
          </a:p>
          <a:p>
            <a:r>
              <a:rPr lang="pl-PL" dirty="0"/>
              <a:t>-  </a:t>
            </a:r>
            <a:r>
              <a:rPr lang="pl-PL" dirty="0" err="1"/>
              <a:t>ZeroMQ</a:t>
            </a:r>
            <a:r>
              <a:rPr lang="pl-PL" dirty="0"/>
              <a:t> -&gt; konwersja ramek na strumień bitów wysyłanych na port</a:t>
            </a:r>
          </a:p>
          <a:p>
            <a:pPr marL="4572" lvl="1" indent="0">
              <a:buNone/>
            </a:pPr>
            <a:r>
              <a:rPr lang="pl-PL" dirty="0"/>
              <a:t> </a:t>
            </a:r>
          </a:p>
          <a:p>
            <a:pPr marL="4572" lvl="1" indent="0">
              <a:buNone/>
            </a:pPr>
            <a:r>
              <a:rPr lang="pl-PL" dirty="0"/>
              <a:t>Implementacja mechanizmu negocjacji XID w celu obsługi każdego urządzenia.</a:t>
            </a:r>
          </a:p>
          <a:p>
            <a:pPr marL="4572" lvl="1" indent="0">
              <a:buNone/>
            </a:pPr>
            <a:endParaRPr lang="pl-PL" dirty="0"/>
          </a:p>
          <a:p>
            <a:pPr marL="4572" lvl="1" indent="0">
              <a:buNone/>
            </a:pPr>
            <a:r>
              <a:rPr lang="pl-PL" dirty="0"/>
              <a:t>Dodanie nowych komend:</a:t>
            </a:r>
          </a:p>
          <a:p>
            <a:pPr lvl="1">
              <a:buFontTx/>
              <a:buChar char="-"/>
            </a:pPr>
            <a:r>
              <a:rPr lang="pl-PL" dirty="0"/>
              <a:t>aktualizacja oprogramowania</a:t>
            </a:r>
          </a:p>
          <a:p>
            <a:pPr lvl="1">
              <a:buFontTx/>
              <a:buChar char="-"/>
            </a:pPr>
            <a:r>
              <a:rPr lang="pl-PL" dirty="0"/>
              <a:t>rozpoczęcie nasłuchiwania błędów urządzenia</a:t>
            </a:r>
          </a:p>
          <a:p>
            <a:pPr lvl="1">
              <a:buFontTx/>
              <a:buChar char="-"/>
            </a:pPr>
            <a:r>
              <a:rPr lang="pl-PL" dirty="0"/>
              <a:t>reset twardy/miękki</a:t>
            </a:r>
          </a:p>
        </p:txBody>
      </p:sp>
    </p:spTree>
    <p:extLst>
      <p:ext uri="{BB962C8B-B14F-4D97-AF65-F5344CB8AC3E}">
        <p14:creationId xmlns:p14="http://schemas.microsoft.com/office/powerpoint/2010/main" val="397890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FA6E3-F7D0-4480-ADCC-EB2762B8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>
                <a:solidFill>
                  <a:srgbClr val="FFFFFF"/>
                </a:solidFill>
              </a:rPr>
              <a:t>Tematyka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DA4A-20BE-4B06-9715-26C8EA99F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r>
              <a:rPr lang="pl-PL" dirty="0"/>
              <a:t>Sterownik ma za zadanie zestawić warstwę fizyczną, łącza danych oraz aplikacyjną protokołu AISG 2.0.</a:t>
            </a:r>
          </a:p>
          <a:p>
            <a:r>
              <a:rPr lang="pl-PL" dirty="0"/>
              <a:t>Protokół AISG 2.0 oparty o HDLC umożliwia komunikację z urządzeniem RET mającym za zadanie ustawić zadany kąt głównej wiązki sygnału.</a:t>
            </a:r>
          </a:p>
          <a:p>
            <a:r>
              <a:rPr lang="pl-PL" dirty="0"/>
              <a:t>Jest ono używane w technologii LTE oraz 5G.</a:t>
            </a:r>
          </a:p>
          <a:p>
            <a:r>
              <a:rPr lang="pl-PL" dirty="0"/>
              <a:t>Kod utworzony w języku C++ zawiera:</a:t>
            </a:r>
          </a:p>
          <a:p>
            <a:pPr lvl="1"/>
            <a:r>
              <a:rPr lang="en-US" dirty="0"/>
              <a:t>- </a:t>
            </a:r>
            <a:r>
              <a:rPr lang="pl-PL" dirty="0" err="1"/>
              <a:t>Back</a:t>
            </a:r>
            <a:r>
              <a:rPr lang="pl-PL" dirty="0"/>
              <a:t>-end sterownika przy pomocy którego, można komunikować się z symulatorem urządzenia</a:t>
            </a:r>
          </a:p>
          <a:p>
            <a:pPr lvl="1"/>
            <a:r>
              <a:rPr lang="en-US" dirty="0"/>
              <a:t>- </a:t>
            </a:r>
            <a:r>
              <a:rPr lang="pl-PL" dirty="0"/>
              <a:t>Front-end służący do interakcji użytkownika ze sterownikiem.</a:t>
            </a:r>
          </a:p>
          <a:p>
            <a:pPr lvl="1"/>
            <a:r>
              <a:rPr lang="en-US" dirty="0"/>
              <a:t>- </a:t>
            </a:r>
            <a:r>
              <a:rPr lang="pl-PL" dirty="0"/>
              <a:t>Symulator urządzenia.</a:t>
            </a:r>
          </a:p>
        </p:txBody>
      </p:sp>
    </p:spTree>
    <p:extLst>
      <p:ext uri="{BB962C8B-B14F-4D97-AF65-F5344CB8AC3E}">
        <p14:creationId xmlns:p14="http://schemas.microsoft.com/office/powerpoint/2010/main" val="3818733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5B5396-DEEB-4EDD-8D62-C0B8F7CB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Użyte biblioteki zewnętrzne oraz licencje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812AF-F183-4EFF-BFE2-31CA80459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5588" y="595324"/>
            <a:ext cx="7603537" cy="5667352"/>
          </a:xfrm>
        </p:spPr>
        <p:txBody>
          <a:bodyPr anchor="ctr">
            <a:normAutofit fontScale="92500" lnSpcReduction="20000"/>
          </a:bodyPr>
          <a:lstStyle/>
          <a:p>
            <a:r>
              <a:rPr lang="pl-PL" dirty="0" err="1"/>
              <a:t>Boost</a:t>
            </a:r>
            <a:r>
              <a:rPr lang="pl-PL" dirty="0"/>
              <a:t> C++ - licencja </a:t>
            </a:r>
            <a:r>
              <a:rPr lang="pl-PL" dirty="0" err="1"/>
              <a:t>Boost</a:t>
            </a:r>
            <a:r>
              <a:rPr lang="pl-PL" dirty="0"/>
              <a:t> Software License typu </a:t>
            </a:r>
            <a:r>
              <a:rPr lang="pl-PL" dirty="0" err="1"/>
              <a:t>OpenSource</a:t>
            </a:r>
            <a:r>
              <a:rPr lang="pl-PL" dirty="0"/>
              <a:t> podobna do BSD oraz MIT</a:t>
            </a:r>
          </a:p>
          <a:p>
            <a:r>
              <a:rPr lang="pl-PL" dirty="0" err="1"/>
              <a:t>Gtest</a:t>
            </a:r>
            <a:r>
              <a:rPr lang="pl-PL" dirty="0"/>
              <a:t> – BSD 3</a:t>
            </a:r>
          </a:p>
          <a:p>
            <a:r>
              <a:rPr lang="pl-PL" dirty="0" err="1"/>
              <a:t>Cmake</a:t>
            </a:r>
            <a:r>
              <a:rPr lang="pl-PL" dirty="0"/>
              <a:t> – BSD 3</a:t>
            </a:r>
          </a:p>
          <a:p>
            <a:r>
              <a:rPr lang="pl-PL" dirty="0" err="1"/>
              <a:t>ZeroMQ</a:t>
            </a:r>
            <a:r>
              <a:rPr lang="pl-PL" dirty="0"/>
              <a:t> – GNU GPL V3 wraz z koniecznością statycznego linkowania</a:t>
            </a:r>
          </a:p>
          <a:p>
            <a:endParaRPr lang="pl-PL" dirty="0"/>
          </a:p>
          <a:p>
            <a:r>
              <a:rPr lang="pl-PL" dirty="0"/>
              <a:t>Repozytorium:</a:t>
            </a:r>
          </a:p>
          <a:p>
            <a:r>
              <a:rPr lang="pl-PL" dirty="0">
                <a:hlinkClick r:id="rId2"/>
              </a:rPr>
              <a:t>https://github.com/trunksBT/KorytkoMag_RetDriverSimulator</a:t>
            </a:r>
            <a:endParaRPr lang="pl-PL" dirty="0"/>
          </a:p>
          <a:p>
            <a:r>
              <a:rPr lang="pl-PL" dirty="0">
                <a:hlinkClick r:id="rId3"/>
              </a:rPr>
              <a:t>https://github.com/trunksBT/KorytkoMag_RetSimulator</a:t>
            </a:r>
            <a:endParaRPr lang="pl-PL" dirty="0"/>
          </a:p>
          <a:p>
            <a:endParaRPr lang="pl-PL" dirty="0"/>
          </a:p>
          <a:p>
            <a:r>
              <a:rPr lang="pl-PL" dirty="0"/>
              <a:t>Projekt zabezpieczony licencją (CC BY-NC-ND 4.0):</a:t>
            </a:r>
          </a:p>
          <a:p>
            <a:r>
              <a:rPr lang="pl-PL" dirty="0"/>
              <a:t>- Uznanie autorstwa </a:t>
            </a:r>
          </a:p>
          <a:p>
            <a:r>
              <a:rPr lang="pl-PL" dirty="0"/>
              <a:t>- Użycie niekomercyjne </a:t>
            </a:r>
          </a:p>
          <a:p>
            <a:r>
              <a:rPr lang="pl-PL" dirty="0"/>
              <a:t>- Bez utworów zależnych</a:t>
            </a:r>
          </a:p>
          <a:p>
            <a:endParaRPr lang="pl-PL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21ADBBA-6C39-4C8C-AD4A-C27717D9AD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075" y="4886357"/>
            <a:ext cx="3276768" cy="89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51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FE3A7B-DDFF-4F81-8AAE-11D96D138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6948"/>
            <a:ext cx="10744200" cy="5404104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96DE0C-2537-4DE7-BEEF-E68EE9BEB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503" y="1285196"/>
            <a:ext cx="9607160" cy="2779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pl-PL" sz="7200" dirty="0">
                <a:solidFill>
                  <a:srgbClr val="FFFFFF"/>
                </a:solidFill>
              </a:rPr>
              <a:t>Dziękuję za uwagę</a:t>
            </a:r>
            <a:endParaRPr lang="en-US" sz="7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535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8BB84-05E9-4EA0-B2B5-D1BABD9AE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072" y="936711"/>
            <a:ext cx="3610466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Charakterystyka zysku promieniowania anteny – Antena </a:t>
            </a:r>
            <a:r>
              <a:rPr lang="pl-PL" sz="4400" dirty="0" err="1">
                <a:solidFill>
                  <a:srgbClr val="FFFFFF"/>
                </a:solidFill>
              </a:rPr>
              <a:t>Yagi</a:t>
            </a:r>
            <a:endParaRPr lang="pl-PL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CADF05F-8804-4067-AB1E-A5B542BDA7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770" y="75420"/>
            <a:ext cx="5981384" cy="3371455"/>
          </a:xfr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3813129-29E7-4841-A5B5-AA0C6F9CF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770" y="3429000"/>
            <a:ext cx="5981384" cy="33535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2FAC5F-054E-43CB-B3E3-F5B5055C5680}"/>
              </a:ext>
            </a:extLst>
          </p:cNvPr>
          <p:cNvSpPr txBox="1"/>
          <p:nvPr/>
        </p:nvSpPr>
        <p:spPr>
          <a:xfrm>
            <a:off x="4147794" y="1150070"/>
            <a:ext cx="1756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Kąt elektryczny</a:t>
            </a:r>
          </a:p>
          <a:p>
            <a:r>
              <a:rPr lang="pl-PL" sz="2000" dirty="0"/>
              <a:t>0 stopni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3D930-3BF8-4354-8F3E-14A069E6CE5F}"/>
              </a:ext>
            </a:extLst>
          </p:cNvPr>
          <p:cNvSpPr txBox="1"/>
          <p:nvPr/>
        </p:nvSpPr>
        <p:spPr>
          <a:xfrm>
            <a:off x="4103437" y="4894571"/>
            <a:ext cx="2014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/>
              <a:t>Kąt elektryczny</a:t>
            </a:r>
          </a:p>
          <a:p>
            <a:r>
              <a:rPr lang="pl-PL" sz="2000" dirty="0"/>
              <a:t>40 stopni</a:t>
            </a:r>
          </a:p>
        </p:txBody>
      </p:sp>
    </p:spTree>
    <p:extLst>
      <p:ext uri="{BB962C8B-B14F-4D97-AF65-F5344CB8AC3E}">
        <p14:creationId xmlns:p14="http://schemas.microsoft.com/office/powerpoint/2010/main" val="560315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EC7BC-0F0B-4B04-8F62-1D9309C1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Kąt nachylenia głównej wiązki anteny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22B7589-A7BC-4C79-836D-AC77C8B53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304" y="1998481"/>
            <a:ext cx="7091925" cy="3063711"/>
          </a:xfrm>
        </p:spPr>
      </p:pic>
    </p:spTree>
    <p:extLst>
      <p:ext uri="{BB962C8B-B14F-4D97-AF65-F5344CB8AC3E}">
        <p14:creationId xmlns:p14="http://schemas.microsoft.com/office/powerpoint/2010/main" val="3898207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6B420-1069-44D3-897B-8C71598E3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Stan technologii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18D79-22A5-4AF1-863A-79FC1B2CE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r>
              <a:rPr lang="pl-PL" dirty="0"/>
              <a:t>Każdy system, implementujący część zarządzającą działaniem pojedynczej stacji nadawczej, posiada wycinek służący do obsługi urządzeń linii antenowej typu RET.</a:t>
            </a:r>
          </a:p>
        </p:txBody>
      </p:sp>
    </p:spTree>
    <p:extLst>
      <p:ext uri="{BB962C8B-B14F-4D97-AF65-F5344CB8AC3E}">
        <p14:creationId xmlns:p14="http://schemas.microsoft.com/office/powerpoint/2010/main" val="1949993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58F984-7658-450D-B520-637CB42F3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Front-end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CEDC9-3BB7-4E7A-8C39-C8A64BE8E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r>
              <a:rPr lang="pl-PL" dirty="0"/>
              <a:t>Konsolowy interfejs użytkownika umożliwia wywoływanie wysokopoziomowych komend służących do konfiguracji poszczególnych warstw OSI.</a:t>
            </a:r>
            <a:endParaRPr lang="en-US" dirty="0"/>
          </a:p>
          <a:p>
            <a:r>
              <a:rPr lang="en-US" dirty="0" err="1"/>
              <a:t>Zrealizowan</a:t>
            </a:r>
            <a:r>
              <a:rPr lang="pl-PL" dirty="0"/>
              <a:t>o</a:t>
            </a:r>
            <a:r>
              <a:rPr lang="en-US" dirty="0"/>
              <a:t> </a:t>
            </a:r>
            <a:r>
              <a:rPr lang="en-US" dirty="0" err="1"/>
              <a:t>mechani</a:t>
            </a:r>
            <a:r>
              <a:rPr lang="pl-PL" dirty="0"/>
              <a:t>z</a:t>
            </a:r>
            <a:r>
              <a:rPr lang="en-US" dirty="0"/>
              <a:t>m </a:t>
            </a:r>
            <a:r>
              <a:rPr lang="en-US" dirty="0" err="1"/>
              <a:t>walidacji</a:t>
            </a:r>
            <a:r>
              <a:rPr lang="en-US" dirty="0"/>
              <a:t> </a:t>
            </a:r>
            <a:r>
              <a:rPr lang="en-US" dirty="0" err="1"/>
              <a:t>polece</a:t>
            </a:r>
            <a:r>
              <a:rPr lang="pl-PL" dirty="0"/>
              <a:t>ń.</a:t>
            </a:r>
          </a:p>
          <a:p>
            <a:r>
              <a:rPr lang="pl-PL" dirty="0"/>
              <a:t>System logowania w oparciu o priorytety umożliwia ciągłe informowanie użytkownika o postępach wykonywanych operacji.</a:t>
            </a:r>
          </a:p>
          <a:p>
            <a:r>
              <a:rPr lang="pl-PL" dirty="0"/>
              <a:t>Zastosowano wzorce projektowe:</a:t>
            </a:r>
          </a:p>
          <a:p>
            <a:r>
              <a:rPr lang="pl-PL" dirty="0"/>
              <a:t>- Komenda</a:t>
            </a:r>
          </a:p>
          <a:p>
            <a:r>
              <a:rPr lang="pl-PL" dirty="0"/>
              <a:t>- </a:t>
            </a:r>
            <a:r>
              <a:rPr lang="en-US" dirty="0" err="1"/>
              <a:t>Metoda</a:t>
            </a:r>
            <a:r>
              <a:rPr lang="en-US" dirty="0"/>
              <a:t> </a:t>
            </a:r>
            <a:r>
              <a:rPr lang="en-US" dirty="0" err="1"/>
              <a:t>Szablonowa</a:t>
            </a:r>
            <a:endParaRPr lang="pl-PL" dirty="0"/>
          </a:p>
          <a:p>
            <a:r>
              <a:rPr lang="pl-PL" dirty="0"/>
              <a:t>- Strategia</a:t>
            </a:r>
          </a:p>
          <a:p>
            <a:r>
              <a:rPr lang="pl-PL" dirty="0"/>
              <a:t>- Obiekt pusty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47744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EB76B-F3E2-4050-86ED-FB0ADC63F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52" y="936711"/>
            <a:ext cx="3381538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Diagram klas -</a:t>
            </a:r>
            <a:br>
              <a:rPr lang="pl-PL" sz="4400" dirty="0">
                <a:solidFill>
                  <a:srgbClr val="FFFFFF"/>
                </a:solidFill>
              </a:rPr>
            </a:br>
            <a:r>
              <a:rPr lang="pl-PL" sz="4400" dirty="0">
                <a:solidFill>
                  <a:srgbClr val="FFFFFF"/>
                </a:solidFill>
              </a:rPr>
              <a:t>UI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5C7E2C-7EC9-4485-8D1C-8711661F87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748" y="1338606"/>
            <a:ext cx="7831573" cy="4248161"/>
          </a:xfrm>
        </p:spPr>
      </p:pic>
    </p:spTree>
    <p:extLst>
      <p:ext uri="{BB962C8B-B14F-4D97-AF65-F5344CB8AC3E}">
        <p14:creationId xmlns:p14="http://schemas.microsoft.com/office/powerpoint/2010/main" val="75605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CF7D9E-D768-47C0-AB78-8174E71E0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pl-PL" sz="4400" dirty="0" err="1">
                <a:solidFill>
                  <a:srgbClr val="FFFFFF"/>
                </a:solidFill>
              </a:rPr>
              <a:t>Back</a:t>
            </a:r>
            <a:r>
              <a:rPr lang="pl-PL" sz="4400" dirty="0">
                <a:solidFill>
                  <a:srgbClr val="FFFFFF"/>
                </a:solidFill>
              </a:rPr>
              <a:t>-end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AA6A-15C4-4A7C-AAD6-8F40E0CA6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r>
              <a:rPr lang="pl-PL" dirty="0"/>
              <a:t>Zadania:</a:t>
            </a:r>
          </a:p>
          <a:p>
            <a:r>
              <a:rPr lang="pl-PL" dirty="0"/>
              <a:t>- rozpoznanie komendy otrzymanej z front-endu przez kontroler</a:t>
            </a:r>
          </a:p>
          <a:p>
            <a:r>
              <a:rPr lang="pl-PL" dirty="0"/>
              <a:t>- dodanie do kolejki oczekujących</a:t>
            </a:r>
          </a:p>
          <a:p>
            <a:r>
              <a:rPr lang="pl-PL" dirty="0"/>
              <a:t>- wywołanie komendy:</a:t>
            </a:r>
          </a:p>
          <a:p>
            <a:pPr marL="0" indent="0">
              <a:buNone/>
            </a:pPr>
            <a:r>
              <a:rPr lang="pl-PL" dirty="0"/>
              <a:t> 	- wysyłanie do urządzenia ramki</a:t>
            </a:r>
          </a:p>
          <a:p>
            <a:pPr marL="0" indent="0">
              <a:buNone/>
            </a:pPr>
            <a:r>
              <a:rPr lang="pl-PL" dirty="0"/>
              <a:t>	- oczekiwanie na odpowiedź</a:t>
            </a:r>
          </a:p>
          <a:p>
            <a:pPr marL="0" indent="0">
              <a:buNone/>
            </a:pPr>
            <a:r>
              <a:rPr lang="pl-PL" dirty="0"/>
              <a:t>	- zwrócenie rezultatu wykonania</a:t>
            </a:r>
          </a:p>
          <a:p>
            <a:pPr marL="0" indent="0">
              <a:buNone/>
            </a:pPr>
            <a:r>
              <a:rPr lang="pl-PL" dirty="0"/>
              <a:t> - oddanie kontroli użytkownikowi</a:t>
            </a:r>
          </a:p>
        </p:txBody>
      </p:sp>
    </p:spTree>
    <p:extLst>
      <p:ext uri="{BB962C8B-B14F-4D97-AF65-F5344CB8AC3E}">
        <p14:creationId xmlns:p14="http://schemas.microsoft.com/office/powerpoint/2010/main" val="1305692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50D30-FBF4-4C40-8AD6-D63A3B368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4" y="936711"/>
            <a:ext cx="3624023" cy="4984578"/>
          </a:xfrm>
        </p:spPr>
        <p:txBody>
          <a:bodyPr>
            <a:normAutofit/>
          </a:bodyPr>
          <a:lstStyle/>
          <a:p>
            <a:r>
              <a:rPr lang="pl-PL" sz="4400" dirty="0">
                <a:solidFill>
                  <a:srgbClr val="FFFFFF"/>
                </a:solidFill>
              </a:rPr>
              <a:t>Diagram klas - kontroler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5F664A-6212-46B7-81B6-6CCF0985A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72" y="0"/>
            <a:ext cx="6165129" cy="6773531"/>
          </a:xfrm>
        </p:spPr>
      </p:pic>
    </p:spTree>
    <p:extLst>
      <p:ext uri="{BB962C8B-B14F-4D97-AF65-F5344CB8AC3E}">
        <p14:creationId xmlns:p14="http://schemas.microsoft.com/office/powerpoint/2010/main" val="1554041373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458</Words>
  <Application>Microsoft Office PowerPoint</Application>
  <PresentationFormat>Widescreen</PresentationFormat>
  <Paragraphs>96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 Light</vt:lpstr>
      <vt:lpstr>Metropolitan</vt:lpstr>
      <vt:lpstr>Symulator sterownika do RET-a implementujący protokół AISG 2.0</vt:lpstr>
      <vt:lpstr>Tematyka</vt:lpstr>
      <vt:lpstr>Charakterystyka zysku promieniowania anteny – Antena Yagi</vt:lpstr>
      <vt:lpstr>Kąt nachylenia głównej wiązki anteny</vt:lpstr>
      <vt:lpstr>Stan technologii</vt:lpstr>
      <vt:lpstr>Front-end</vt:lpstr>
      <vt:lpstr>Diagram klas - UI</vt:lpstr>
      <vt:lpstr>Back-end 1</vt:lpstr>
      <vt:lpstr>Diagram klas - kontroler</vt:lpstr>
      <vt:lpstr>Back-end 2</vt:lpstr>
      <vt:lpstr>Diagram klas - wartwa niskopoziomowa</vt:lpstr>
      <vt:lpstr>Testowanie</vt:lpstr>
      <vt:lpstr>Efekt końcowy 1</vt:lpstr>
      <vt:lpstr>Efekt końcowy 2</vt:lpstr>
      <vt:lpstr>Efekt końcowy 3</vt:lpstr>
      <vt:lpstr>Efekt końcowy 4</vt:lpstr>
      <vt:lpstr>Wykonanie programu 1</vt:lpstr>
      <vt:lpstr>Wykonanie programu 2</vt:lpstr>
      <vt:lpstr>Plan dalszego rozwoju</vt:lpstr>
      <vt:lpstr>Użyte biblioteki zewnętrzne oraz licencje</vt:lpstr>
      <vt:lpstr>Dziękuję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Symulator sterownika do RET-a implementujący protokół AISG 2.0</dc:title>
  <dc:creator>Korycinski, Pawel (Nokia - PL/Wroclaw)</dc:creator>
  <cp:lastModifiedBy>Korycinski, Pawel (Nokia - PL/Wroclaw)</cp:lastModifiedBy>
  <cp:revision>5</cp:revision>
  <dcterms:created xsi:type="dcterms:W3CDTF">2020-04-16T21:15:30Z</dcterms:created>
  <dcterms:modified xsi:type="dcterms:W3CDTF">2020-04-16T21:42:21Z</dcterms:modified>
</cp:coreProperties>
</file>